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292" r:id="rId6"/>
    <p:sldId id="257" r:id="rId7"/>
    <p:sldId id="266" r:id="rId8"/>
    <p:sldId id="291" r:id="rId9"/>
    <p:sldId id="265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emanual.robotis.com/docs/en/platform/turtlebot3/features/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Robot: </a:t>
            </a:r>
            <a:r>
              <a:rPr lang="en-IN" dirty="0"/>
              <a:t>TurtleBot3 Burger (with camera)</a:t>
            </a:r>
          </a:p>
          <a:p>
            <a:r>
              <a:rPr lang="en-IN" b="1" dirty="0"/>
              <a:t>Simulation: </a:t>
            </a:r>
            <a:r>
              <a:rPr lang="en-IN" dirty="0"/>
              <a:t>Gazebo</a:t>
            </a:r>
          </a:p>
          <a:p>
            <a:r>
              <a:rPr lang="en-IN" b="1" dirty="0"/>
              <a:t>Framework: </a:t>
            </a:r>
            <a:r>
              <a:rPr lang="en-IN" dirty="0"/>
              <a:t>ROS 2 Foxy</a:t>
            </a:r>
          </a:p>
          <a:p>
            <a:r>
              <a:rPr lang="en-IN" b="1" dirty="0"/>
              <a:t>Programming: </a:t>
            </a:r>
            <a:r>
              <a:rPr lang="en-IN" dirty="0"/>
              <a:t>Python, C++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0" name="Picture 2" descr="TurtleBot3">
            <a:extLst>
              <a:ext uri="{FF2B5EF4-FFF2-40B4-BE49-F238E27FC236}">
                <a16:creationId xmlns:a16="http://schemas.microsoft.com/office/drawing/2014/main" id="{BC67C902-6D7A-B363-9B6D-7BD99FAB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12" y="1571625"/>
            <a:ext cx="4592300" cy="42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shonxg/turtlebot3">
            <a:extLst>
              <a:ext uri="{FF2B5EF4-FFF2-40B4-BE49-F238E27FC236}">
                <a16:creationId xmlns:a16="http://schemas.microsoft.com/office/drawing/2014/main" id="{7691DA1F-5E50-AA3E-BBE4-306F3444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" y="4727690"/>
            <a:ext cx="11347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9B2A4-EAEC-B0CF-4469-03C006645271}"/>
              </a:ext>
            </a:extLst>
          </p:cNvPr>
          <p:cNvSpPr txBox="1"/>
          <p:nvPr/>
        </p:nvSpPr>
        <p:spPr>
          <a:xfrm>
            <a:off x="9605032" y="5782388"/>
            <a:ext cx="158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47474"/>
                </a:solidFill>
              </a:rPr>
              <a:t>Source: </a:t>
            </a:r>
            <a:r>
              <a:rPr lang="en-US" sz="1200" dirty="0" err="1">
                <a:hlinkClick r:id="rId4"/>
              </a:rPr>
              <a:t>Robotis</a:t>
            </a:r>
            <a:r>
              <a:rPr lang="en-US" sz="1200" dirty="0">
                <a:hlinkClick r:id="rId4"/>
              </a:rPr>
              <a:t> Inc.</a:t>
            </a:r>
            <a:endParaRPr lang="en-US" sz="1200" dirty="0"/>
          </a:p>
        </p:txBody>
      </p:sp>
      <p:pic>
        <p:nvPicPr>
          <p:cNvPr id="2056" name="Picture 8" descr="Gazebo">
            <a:extLst>
              <a:ext uri="{FF2B5EF4-FFF2-40B4-BE49-F238E27FC236}">
                <a16:creationId xmlns:a16="http://schemas.microsoft.com/office/drawing/2014/main" id="{024AB083-CB49-DF20-AB6A-F51AFBF36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81" y="4727690"/>
            <a:ext cx="63644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595F67-5336-54B4-A05F-E0BB92BD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20" y="4727690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E3ACF33-2727-EF53-DD80-AC0E36BF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68" y="4727690"/>
            <a:ext cx="8134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S 2 · GitHub">
            <a:extLst>
              <a:ext uri="{FF2B5EF4-FFF2-40B4-BE49-F238E27FC236}">
                <a16:creationId xmlns:a16="http://schemas.microsoft.com/office/drawing/2014/main" id="{FEA6B878-921D-1576-260D-63BA26743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5" b="10825"/>
          <a:stretch/>
        </p:blipFill>
        <p:spPr bwMode="auto">
          <a:xfrm>
            <a:off x="2904481" y="4727690"/>
            <a:ext cx="11670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9CC011-A5A1-ACEE-503F-4F711396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63" y="2514600"/>
            <a:ext cx="218821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B257D-894E-2F2F-7DBF-4A4CFFB1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02912" y="1807921"/>
            <a:ext cx="3657600" cy="205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C0897-712D-A8A3-2DFA-98D3834A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1712" y="395199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Responsibility Assignment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directly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20749D-DA8B-2422-7D6A-5B931DB94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48480"/>
              </p:ext>
            </p:extLst>
          </p:nvPr>
        </p:nvGraphicFramePr>
        <p:xfrm>
          <a:off x="629179" y="3880529"/>
          <a:ext cx="10933643" cy="1745107"/>
        </p:xfrm>
        <a:graphic>
          <a:graphicData uri="http://schemas.openxmlformats.org/drawingml/2006/table">
            <a:tbl>
              <a:tblPr firstRow="1" firstCol="1" bandRow="1"/>
              <a:tblGrid>
                <a:gridCol w="2426417">
                  <a:extLst>
                    <a:ext uri="{9D8B030D-6E8A-4147-A177-3AD203B41FA5}">
                      <a16:colId xmlns:a16="http://schemas.microsoft.com/office/drawing/2014/main" val="593407165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3201530235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3303507131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4271812056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3880128043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1800469687"/>
                    </a:ext>
                  </a:extLst>
                </a:gridCol>
                <a:gridCol w="1417871">
                  <a:extLst>
                    <a:ext uri="{9D8B030D-6E8A-4147-A177-3AD203B41FA5}">
                      <a16:colId xmlns:a16="http://schemas.microsoft.com/office/drawing/2014/main" val="3579788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RESPONSIBILITY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 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 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 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 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 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32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Algorithm development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1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Simulation setup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92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Simulation deployment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37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Real-world deployment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23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 repository management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9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Tanmay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68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238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Project Tools</vt:lpstr>
      <vt:lpstr>Project Tasks</vt:lpstr>
      <vt:lpstr>Project Timeline</vt:lpstr>
      <vt:lpstr>Responsibility Assignment Matrix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